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477" r:id="rId4"/>
  </p:sldMasterIdLst>
  <p:notesMasterIdLst>
    <p:notesMasterId r:id="rId45"/>
  </p:notesMasterIdLst>
  <p:handoutMasterIdLst>
    <p:handoutMasterId r:id="rId46"/>
  </p:handoutMasterIdLst>
  <p:sldIdLst>
    <p:sldId id="495" r:id="rId5"/>
    <p:sldId id="497" r:id="rId6"/>
    <p:sldId id="505" r:id="rId7"/>
    <p:sldId id="506" r:id="rId8"/>
    <p:sldId id="502" r:id="rId9"/>
    <p:sldId id="538" r:id="rId10"/>
    <p:sldId id="537" r:id="rId11"/>
    <p:sldId id="540" r:id="rId12"/>
    <p:sldId id="541" r:id="rId13"/>
    <p:sldId id="543" r:id="rId14"/>
    <p:sldId id="512" r:id="rId15"/>
    <p:sldId id="545" r:id="rId16"/>
    <p:sldId id="544" r:id="rId17"/>
    <p:sldId id="546" r:id="rId18"/>
    <p:sldId id="508" r:id="rId19"/>
    <p:sldId id="503" r:id="rId20"/>
    <p:sldId id="504" r:id="rId21"/>
    <p:sldId id="511" r:id="rId22"/>
    <p:sldId id="520" r:id="rId23"/>
    <p:sldId id="514" r:id="rId24"/>
    <p:sldId id="515" r:id="rId25"/>
    <p:sldId id="516" r:id="rId26"/>
    <p:sldId id="517" r:id="rId27"/>
    <p:sldId id="518" r:id="rId28"/>
    <p:sldId id="519" r:id="rId29"/>
    <p:sldId id="521" r:id="rId30"/>
    <p:sldId id="523" r:id="rId31"/>
    <p:sldId id="525" r:id="rId32"/>
    <p:sldId id="526" r:id="rId33"/>
    <p:sldId id="527" r:id="rId34"/>
    <p:sldId id="528" r:id="rId35"/>
    <p:sldId id="529" r:id="rId36"/>
    <p:sldId id="530" r:id="rId37"/>
    <p:sldId id="531" r:id="rId38"/>
    <p:sldId id="532" r:id="rId39"/>
    <p:sldId id="522" r:id="rId40"/>
    <p:sldId id="535" r:id="rId41"/>
    <p:sldId id="536" r:id="rId42"/>
    <p:sldId id="533" r:id="rId43"/>
    <p:sldId id="52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" id="{FD3DCCE1-4FC1-4C57-BF51-9F55AAF3629A}">
          <p14:sldIdLst>
            <p14:sldId id="495"/>
            <p14:sldId id="497"/>
            <p14:sldId id="505"/>
            <p14:sldId id="506"/>
            <p14:sldId id="502"/>
            <p14:sldId id="538"/>
            <p14:sldId id="537"/>
            <p14:sldId id="540"/>
            <p14:sldId id="541"/>
            <p14:sldId id="543"/>
            <p14:sldId id="512"/>
            <p14:sldId id="545"/>
            <p14:sldId id="544"/>
            <p14:sldId id="546"/>
            <p14:sldId id="508"/>
            <p14:sldId id="503"/>
            <p14:sldId id="504"/>
            <p14:sldId id="511"/>
            <p14:sldId id="520"/>
            <p14:sldId id="514"/>
            <p14:sldId id="515"/>
            <p14:sldId id="516"/>
            <p14:sldId id="517"/>
            <p14:sldId id="518"/>
            <p14:sldId id="519"/>
            <p14:sldId id="521"/>
            <p14:sldId id="523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22"/>
            <p14:sldId id="535"/>
            <p14:sldId id="536"/>
            <p14:sldId id="533"/>
            <p14:sldId id="524"/>
          </p14:sldIdLst>
        </p14:section>
      </p14:sectionLst>
    </p:ext>
    <p:ext uri="{EFAFB233-063F-42B5-8137-9DF3F51BA10A}">
      <p15:sldGuideLst xmlns:p15="http://schemas.microsoft.com/office/powerpoint/2012/main">
        <p15:guide id="19" orient="horz">
          <p15:clr>
            <a:srgbClr val="A4A3A4"/>
          </p15:clr>
        </p15:guide>
        <p15:guide id="2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59A0"/>
    <a:srgbClr val="B4009E"/>
    <a:srgbClr val="414241"/>
    <a:srgbClr val="7030A0"/>
    <a:srgbClr val="047AD7"/>
    <a:srgbClr val="007DDF"/>
    <a:srgbClr val="95CFFF"/>
    <a:srgbClr val="FFFFFF"/>
    <a:srgbClr val="0478D7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90" autoAdjust="0"/>
    <p:restoredTop sz="95945"/>
  </p:normalViewPr>
  <p:slideViewPr>
    <p:cSldViewPr snapToGrid="0">
      <p:cViewPr varScale="1">
        <p:scale>
          <a:sx n="99" d="100"/>
          <a:sy n="99" d="100"/>
        </p:scale>
        <p:origin x="298" y="41"/>
      </p:cViewPr>
      <p:guideLst>
        <p:guide orient="horz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548" y="142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DD7-29E8-4F85-A117-E0D0E07135BD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8E4C-A571-4498-B61D-3EBCC782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4B426-DD78-45C6-AC2B-6AECC245F0A6}" type="datetimeFigureOut">
              <a:rPr lang="en-US" smtClean="0"/>
              <a:t>1/18/2022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93308-1CCD-4083-9427-1DD59259F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93308-1CCD-4083-9427-1DD59259FB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61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rgbClr val="047A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372664"/>
            <a:ext cx="10553699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rgbClr val="047A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10553698" cy="318060"/>
          </a:xfrm>
          <a:prstGeom prst="rect">
            <a:avLst/>
          </a:prstGeom>
        </p:spPr>
        <p:txBody>
          <a:bodyPr anchor="b"/>
          <a:lstStyle>
            <a:lvl1pPr>
              <a:defRPr lang="en-US" sz="2000" b="1" i="0" kern="1200" dirty="0">
                <a:solidFill>
                  <a:srgbClr val="047AD7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5F64F93-6F75-4CBE-AC1E-100205D8B4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61685"/>
            <a:ext cx="1402977" cy="14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5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A.I.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960" y="3276601"/>
            <a:ext cx="9138240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rgbClr val="047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rgbClr val="047A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/>
            <a:r>
              <a:rPr lang="en-US" dirty="0"/>
              <a:t>Section title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CCE2A48-E23B-4F57-8EC8-9AA2FA7575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876" y="5745491"/>
            <a:ext cx="1023747" cy="1023747"/>
          </a:xfrm>
          <a:prstGeom prst="rect">
            <a:avLst/>
          </a:prstGeom>
        </p:spPr>
      </p:pic>
      <p:pic>
        <p:nvPicPr>
          <p:cNvPr id="13" name="Immagine 12" descr="Immagine che contiene scuro&#10;&#10;Descrizione generata automaticamente">
            <a:extLst>
              <a:ext uri="{FF2B5EF4-FFF2-40B4-BE49-F238E27FC236}">
                <a16:creationId xmlns:a16="http://schemas.microsoft.com/office/drawing/2014/main" id="{0BAEAF7C-3009-47DB-B16E-4296F1253B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93" y="1331833"/>
            <a:ext cx="9445214" cy="4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0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A.I. Logo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4E7B2027-1308-4A04-AA79-EEE0E28B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960" y="3276601"/>
            <a:ext cx="9138240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6" name="Shape 78">
            <a:extLst>
              <a:ext uri="{FF2B5EF4-FFF2-40B4-BE49-F238E27FC236}">
                <a16:creationId xmlns:a16="http://schemas.microsoft.com/office/drawing/2014/main" id="{D8A84712-61B5-4377-94DF-86640067082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/>
            <a:r>
              <a:rPr lang="en-US" dirty="0"/>
              <a:t>Section title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C7A982-2EB3-4003-9343-2F42225F2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876" y="5745491"/>
            <a:ext cx="1023747" cy="10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4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A.I. Logo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4E7B2027-1308-4A04-AA79-EEE0E28B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960" y="3276601"/>
            <a:ext cx="9138240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6" name="Shape 78">
            <a:extLst>
              <a:ext uri="{FF2B5EF4-FFF2-40B4-BE49-F238E27FC236}">
                <a16:creationId xmlns:a16="http://schemas.microsoft.com/office/drawing/2014/main" id="{D8A84712-61B5-4377-94DF-86640067082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/>
            <a:r>
              <a:rPr lang="en-US" dirty="0"/>
              <a:t>Section title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C7A982-2EB3-4003-9343-2F42225F2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876" y="5745491"/>
            <a:ext cx="1023747" cy="10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92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A.I. Logo">
    <p:bg>
      <p:bgPr>
        <a:solidFill>
          <a:srgbClr val="035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4E7B2027-1308-4A04-AA79-EEE0E28B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960" y="3276601"/>
            <a:ext cx="9138240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6" name="Shape 78">
            <a:extLst>
              <a:ext uri="{FF2B5EF4-FFF2-40B4-BE49-F238E27FC236}">
                <a16:creationId xmlns:a16="http://schemas.microsoft.com/office/drawing/2014/main" id="{D8A84712-61B5-4377-94DF-86640067082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/>
            <a:r>
              <a:rPr lang="en-US" dirty="0"/>
              <a:t>Section title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C7A982-2EB3-4003-9343-2F42225F2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876" y="5745491"/>
            <a:ext cx="1023747" cy="10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05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A.I. Logo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4E7B2027-1308-4A04-AA79-EEE0E28B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960" y="3276601"/>
            <a:ext cx="9138240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6" name="Shape 78">
            <a:extLst>
              <a:ext uri="{FF2B5EF4-FFF2-40B4-BE49-F238E27FC236}">
                <a16:creationId xmlns:a16="http://schemas.microsoft.com/office/drawing/2014/main" id="{D8A84712-61B5-4377-94DF-86640067082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/>
            <a:r>
              <a:rPr lang="en-US" dirty="0"/>
              <a:t>Section title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C7A982-2EB3-4003-9343-2F42225F2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876" y="5745491"/>
            <a:ext cx="1023747" cy="10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62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409B-B3B3-459F-A190-E9990FCE30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Click </a:t>
            </a:r>
            <a:r>
              <a:rPr lang="it-IT" dirty="0" err="1"/>
              <a:t>here</a:t>
            </a:r>
            <a:r>
              <a:rPr lang="it-IT" dirty="0"/>
              <a:t> to </a:t>
            </a:r>
            <a:r>
              <a:rPr lang="it-IT" dirty="0" err="1"/>
              <a:t>change</a:t>
            </a:r>
            <a:r>
              <a:rPr lang="it-IT" dirty="0"/>
              <a:t> slide </a:t>
            </a:r>
            <a:r>
              <a:rPr lang="it-IT" dirty="0" err="1"/>
              <a:t>title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34D72-BC13-41E0-B2C3-02A321D486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1366405"/>
            <a:ext cx="11277599" cy="4629447"/>
          </a:xfrm>
        </p:spPr>
        <p:txBody>
          <a:bodyPr/>
          <a:lstStyle>
            <a:lvl1pPr>
              <a:defRPr>
                <a:solidFill>
                  <a:srgbClr val="047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it-IT" dirty="0"/>
              <a:t>Click </a:t>
            </a:r>
            <a:r>
              <a:rPr lang="it-IT" dirty="0" err="1"/>
              <a:t>here</a:t>
            </a:r>
            <a:r>
              <a:rPr lang="it-IT" dirty="0"/>
              <a:t>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074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28B49-7BB6-4C86-9A81-F28C9F417F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353393"/>
            <a:ext cx="11277599" cy="5673242"/>
          </a:xfrm>
        </p:spPr>
        <p:txBody>
          <a:bodyPr/>
          <a:lstStyle>
            <a:lvl1pPr>
              <a:defRPr>
                <a:solidFill>
                  <a:srgbClr val="047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it-IT" dirty="0"/>
              <a:t>Click </a:t>
            </a:r>
            <a:r>
              <a:rPr lang="it-IT" dirty="0" err="1"/>
              <a:t>here</a:t>
            </a:r>
            <a:r>
              <a:rPr lang="it-IT" dirty="0"/>
              <a:t>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682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CD2D2BF-BCAB-4D60-84D5-268B210223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79012" y="6210236"/>
            <a:ext cx="57355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defTabSz="914088">
              <a:defRPr/>
            </a:pPr>
            <a:r>
              <a:rPr lang="en-US" sz="1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rPr>
              <a:t>© Copyright Microsoft Corporation. All rights reserved.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D7C8A6F-7607-45CC-AA94-76E43AEF4F7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551857" y="243082"/>
            <a:ext cx="8422373" cy="6371836"/>
          </a:xfrm>
        </p:spPr>
        <p:txBody>
          <a:bodyPr/>
          <a:lstStyle>
            <a:lvl1pPr>
              <a:defRPr>
                <a:solidFill>
                  <a:srgbClr val="047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it-IT" dirty="0"/>
              <a:t>Click </a:t>
            </a:r>
            <a:r>
              <a:rPr lang="it-IT" dirty="0" err="1"/>
              <a:t>here</a:t>
            </a:r>
            <a:r>
              <a:rPr lang="it-IT" dirty="0"/>
              <a:t>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EB2345-55B8-4005-B57A-91CA086784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0" y="2031814"/>
            <a:ext cx="2794371" cy="279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8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38AA-B75F-4873-9903-31AA1E14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86891"/>
            <a:ext cx="11277599" cy="712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B36475-1F84-4BB8-96CA-CAE99F8A23C9}"/>
              </a:ext>
            </a:extLst>
          </p:cNvPr>
          <p:cNvSpPr txBox="1">
            <a:spLocks/>
          </p:cNvSpPr>
          <p:nvPr userDrawn="1"/>
        </p:nvSpPr>
        <p:spPr>
          <a:xfrm>
            <a:off x="457200" y="3913231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132" rtl="0" eaLnBrk="1" latinLnBrk="0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en-US" sz="4400" b="1" i="0" kern="1200" spc="-100" baseline="0">
                <a:solidFill>
                  <a:schemeClr val="tx1"/>
                </a:solidFill>
                <a:latin typeface="+mj-lt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70966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38AA-B75F-4873-9903-31AA1E14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86891"/>
            <a:ext cx="11277599" cy="712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B36475-1F84-4BB8-96CA-CAE99F8A23C9}"/>
              </a:ext>
            </a:extLst>
          </p:cNvPr>
          <p:cNvSpPr txBox="1">
            <a:spLocks/>
          </p:cNvSpPr>
          <p:nvPr userDrawn="1"/>
        </p:nvSpPr>
        <p:spPr>
          <a:xfrm>
            <a:off x="457200" y="3913231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132" rtl="0" eaLnBrk="1" latinLnBrk="0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en-US" sz="4400" b="1" i="0" kern="1200" spc="-100" baseline="0">
                <a:solidFill>
                  <a:schemeClr val="tx1"/>
                </a:solidFill>
                <a:latin typeface="+mj-lt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52986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3975D48-1F67-4551-8AA2-C793EAFC757F}"/>
              </a:ext>
            </a:extLst>
          </p:cNvPr>
          <p:cNvSpPr/>
          <p:nvPr userDrawn="1"/>
        </p:nvSpPr>
        <p:spPr>
          <a:xfrm>
            <a:off x="0" y="5112367"/>
            <a:ext cx="12192000" cy="1364917"/>
          </a:xfrm>
          <a:prstGeom prst="rect">
            <a:avLst/>
          </a:prstGeom>
          <a:solidFill>
            <a:srgbClr val="7030A0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rgbClr val="047A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372664"/>
            <a:ext cx="10553699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10553698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5F64F93-6F75-4CBE-AC1E-100205D8B4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61685"/>
            <a:ext cx="1402977" cy="14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Pr>
        <a:solidFill>
          <a:srgbClr val="0359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38AA-B75F-4873-9903-31AA1E14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86891"/>
            <a:ext cx="11277599" cy="712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B36475-1F84-4BB8-96CA-CAE99F8A23C9}"/>
              </a:ext>
            </a:extLst>
          </p:cNvPr>
          <p:cNvSpPr txBox="1">
            <a:spLocks/>
          </p:cNvSpPr>
          <p:nvPr userDrawn="1"/>
        </p:nvSpPr>
        <p:spPr>
          <a:xfrm>
            <a:off x="457200" y="3913231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132" rtl="0" eaLnBrk="1" latinLnBrk="0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en-US" sz="4400" b="1" i="0" kern="1200" spc="-100" baseline="0">
                <a:solidFill>
                  <a:schemeClr val="tx1"/>
                </a:solidFill>
                <a:latin typeface="+mj-lt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94951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mo Slid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38AA-B75F-4873-9903-31AA1E14A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86891"/>
            <a:ext cx="11277599" cy="71237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B36475-1F84-4BB8-96CA-CAE99F8A23C9}"/>
              </a:ext>
            </a:extLst>
          </p:cNvPr>
          <p:cNvSpPr txBox="1">
            <a:spLocks/>
          </p:cNvSpPr>
          <p:nvPr userDrawn="1"/>
        </p:nvSpPr>
        <p:spPr>
          <a:xfrm>
            <a:off x="457200" y="3913231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132" rtl="0" eaLnBrk="1" latinLnBrk="0" hangingPunct="1">
              <a:lnSpc>
                <a:spcPct val="90000"/>
              </a:lnSpc>
              <a:spcBef>
                <a:spcPct val="0"/>
              </a:spcBef>
              <a:buFont typeface="Arial" charset="0"/>
              <a:buNone/>
              <a:defRPr lang="en-US" sz="4400" b="1" i="0" kern="1200" spc="-100" baseline="0">
                <a:solidFill>
                  <a:schemeClr val="tx1"/>
                </a:solidFill>
                <a:latin typeface="+mj-lt"/>
                <a:ea typeface="Segoe UI Semibold" charset="0"/>
                <a:cs typeface="Segoe UI Semibold" charset="0"/>
              </a:defRPr>
            </a:lvl1pPr>
          </a:lstStyle>
          <a:p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994499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f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D7C8A6F-7607-45CC-AA94-76E43AEF4F7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551857" y="243082"/>
            <a:ext cx="8422373" cy="6371836"/>
          </a:xfrm>
        </p:spPr>
        <p:txBody>
          <a:bodyPr/>
          <a:lstStyle>
            <a:lvl1pPr>
              <a:defRPr>
                <a:solidFill>
                  <a:srgbClr val="047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it-IT" dirty="0"/>
              <a:t>Click </a:t>
            </a:r>
            <a:r>
              <a:rPr lang="it-IT" dirty="0" err="1"/>
              <a:t>here</a:t>
            </a:r>
            <a:r>
              <a:rPr lang="it-IT" dirty="0"/>
              <a:t> to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content</a:t>
            </a:r>
            <a:endParaRPr lang="en-US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7EB2345-55B8-4005-B57A-91CA086784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0" y="2031814"/>
            <a:ext cx="2794371" cy="279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86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>
            <a:extLst>
              <a:ext uri="{FF2B5EF4-FFF2-40B4-BE49-F238E27FC236}">
                <a16:creationId xmlns:a16="http://schemas.microsoft.com/office/drawing/2014/main" id="{4DE96F26-A8D4-4FD4-9A0F-0F6238BBA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2" y="357178"/>
            <a:ext cx="3263044" cy="16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C5D039D5-01FD-4700-94E5-D64D4621C9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91" y="2803341"/>
            <a:ext cx="2778100" cy="13890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C2F4277B-493F-4A47-8313-2B54F19D3B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0" y="4566205"/>
            <a:ext cx="1915032" cy="95751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79A9471-02C0-4F3E-A526-4D2EA4CD83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1" y="5313834"/>
            <a:ext cx="1357531" cy="1357531"/>
          </a:xfrm>
          <a:prstGeom prst="rect">
            <a:avLst/>
          </a:prstGeom>
        </p:spPr>
      </p:pic>
      <p:pic>
        <p:nvPicPr>
          <p:cNvPr id="22" name="Immagine 21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A33AF0FB-8B22-4189-A998-07B96E561E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526" y="5722748"/>
            <a:ext cx="785518" cy="785518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8C2797B9-8AA4-4B9D-A4C1-F79DAC3660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91" y="1667494"/>
            <a:ext cx="2913002" cy="145650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13E5487F-660F-48A8-B837-8556612006C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12" y="4465490"/>
            <a:ext cx="1158947" cy="11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07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DE5CB44E-3FE1-45BB-8A1A-FC524207C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639775"/>
            <a:ext cx="4953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C38D2-3D03-4B08-8208-4BE0089044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47" y="2288878"/>
            <a:ext cx="4216900" cy="21084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A5AB8B-8B17-45DB-8295-4239B1623191}"/>
              </a:ext>
            </a:extLst>
          </p:cNvPr>
          <p:cNvSpPr txBox="1"/>
          <p:nvPr userDrawn="1"/>
        </p:nvSpPr>
        <p:spPr>
          <a:xfrm>
            <a:off x="0" y="393554"/>
            <a:ext cx="12192000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047A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47A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91E46E-87FA-4EF8-AFDF-877145A820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59" y="5152252"/>
            <a:ext cx="1531319" cy="153131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C34D139-6742-4E35-BBE5-DC619A8E27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7" y="5170883"/>
            <a:ext cx="2530336" cy="126516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716D695-E402-435C-B55F-A1E04EE65F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5" y="4941961"/>
            <a:ext cx="1793710" cy="179371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7286ACB-DCDC-4785-B919-AB6440106A27}"/>
              </a:ext>
            </a:extLst>
          </p:cNvPr>
          <p:cNvSpPr txBox="1"/>
          <p:nvPr userDrawn="1"/>
        </p:nvSpPr>
        <p:spPr>
          <a:xfrm>
            <a:off x="8681493" y="4504275"/>
            <a:ext cx="2255426" cy="492443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3200" b="1" dirty="0">
                <a:solidFill>
                  <a:srgbClr val="047A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</a:p>
        </p:txBody>
      </p:sp>
      <p:pic>
        <p:nvPicPr>
          <p:cNvPr id="43" name="Immagine 42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DF5D8FE4-33B7-43E6-B03F-B0D700FDB9D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53" y="5281256"/>
            <a:ext cx="1037906" cy="103790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CDC95D5-0652-4D38-BFAF-704A3AFE1C6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2" y="254632"/>
            <a:ext cx="1262730" cy="126273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0005A4-4372-4178-B8DF-05262202E0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96" y="2284706"/>
            <a:ext cx="4421670" cy="221083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F4DD61-89D8-4C62-89D9-26C850C887A7}"/>
              </a:ext>
            </a:extLst>
          </p:cNvPr>
          <p:cNvSpPr txBox="1"/>
          <p:nvPr userDrawn="1"/>
        </p:nvSpPr>
        <p:spPr>
          <a:xfrm>
            <a:off x="381357" y="4504275"/>
            <a:ext cx="6822482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047A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47A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1119414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DE5CB44E-3FE1-45BB-8A1A-FC524207C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639775"/>
            <a:ext cx="4953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3C38D2-3D03-4B08-8208-4BE0089044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47" y="2288878"/>
            <a:ext cx="4216900" cy="21084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A5AB8B-8B17-45DB-8295-4239B1623191}"/>
              </a:ext>
            </a:extLst>
          </p:cNvPr>
          <p:cNvSpPr txBox="1"/>
          <p:nvPr userDrawn="1"/>
        </p:nvSpPr>
        <p:spPr>
          <a:xfrm>
            <a:off x="0" y="393554"/>
            <a:ext cx="12192000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047A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Platinum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47A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91E46E-87FA-4EF8-AFDF-877145A820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59" y="5152252"/>
            <a:ext cx="1531319" cy="153131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C34D139-6742-4E35-BBE5-DC619A8E27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7" y="5170883"/>
            <a:ext cx="2530336" cy="126516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716D695-E402-435C-B55F-A1E04EE65F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5" y="4941961"/>
            <a:ext cx="1793710" cy="179371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7286ACB-DCDC-4785-B919-AB6440106A27}"/>
              </a:ext>
            </a:extLst>
          </p:cNvPr>
          <p:cNvSpPr txBox="1"/>
          <p:nvPr userDrawn="1"/>
        </p:nvSpPr>
        <p:spPr>
          <a:xfrm>
            <a:off x="8681493" y="4504275"/>
            <a:ext cx="2255426" cy="492443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3200" b="1" dirty="0">
                <a:solidFill>
                  <a:srgbClr val="047A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</a:p>
        </p:txBody>
      </p:sp>
      <p:pic>
        <p:nvPicPr>
          <p:cNvPr id="43" name="Immagine 42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DF5D8FE4-33B7-43E6-B03F-B0D700FDB9D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253" y="5281256"/>
            <a:ext cx="1037906" cy="103790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0005A4-4372-4178-B8DF-05262202E0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96" y="2284706"/>
            <a:ext cx="4421670" cy="221083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F4DD61-89D8-4C62-89D9-26C850C887A7}"/>
              </a:ext>
            </a:extLst>
          </p:cNvPr>
          <p:cNvSpPr txBox="1"/>
          <p:nvPr userDrawn="1"/>
        </p:nvSpPr>
        <p:spPr>
          <a:xfrm>
            <a:off x="381357" y="4504275"/>
            <a:ext cx="6822482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047A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rgbClr val="047A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152222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3975D48-1F67-4551-8AA2-C793EAFC757F}"/>
              </a:ext>
            </a:extLst>
          </p:cNvPr>
          <p:cNvSpPr/>
          <p:nvPr userDrawn="1"/>
        </p:nvSpPr>
        <p:spPr>
          <a:xfrm>
            <a:off x="0" y="5112367"/>
            <a:ext cx="12192000" cy="1364917"/>
          </a:xfrm>
          <a:prstGeom prst="rect">
            <a:avLst/>
          </a:prstGeom>
          <a:solidFill>
            <a:srgbClr val="B4009E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rgbClr val="047A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372664"/>
            <a:ext cx="10553699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10553698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5F64F93-6F75-4CBE-AC1E-100205D8B4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61685"/>
            <a:ext cx="1402977" cy="14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3975D48-1F67-4551-8AA2-C793EAFC757F}"/>
              </a:ext>
            </a:extLst>
          </p:cNvPr>
          <p:cNvSpPr/>
          <p:nvPr userDrawn="1"/>
        </p:nvSpPr>
        <p:spPr>
          <a:xfrm>
            <a:off x="0" y="5112367"/>
            <a:ext cx="12192000" cy="1364917"/>
          </a:xfrm>
          <a:prstGeom prst="rect">
            <a:avLst/>
          </a:prstGeom>
          <a:solidFill>
            <a:srgbClr val="0359A0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rgbClr val="047A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372664"/>
            <a:ext cx="10553699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10553698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5F64F93-6F75-4CBE-AC1E-100205D8B4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61685"/>
            <a:ext cx="1402977" cy="14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8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(Cle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33975D48-1F67-4551-8AA2-C793EAFC757F}"/>
              </a:ext>
            </a:extLst>
          </p:cNvPr>
          <p:cNvSpPr/>
          <p:nvPr userDrawn="1"/>
        </p:nvSpPr>
        <p:spPr>
          <a:xfrm>
            <a:off x="0" y="5112367"/>
            <a:ext cx="12192000" cy="1364917"/>
          </a:xfrm>
          <a:prstGeom prst="rect">
            <a:avLst/>
          </a:prstGeom>
          <a:solidFill>
            <a:srgbClr val="002060">
              <a:alpha val="8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rgbClr val="047A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199" y="5372664"/>
            <a:ext cx="10553699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10553698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7" name="Shape 78">
            <a:extLst>
              <a:ext uri="{FF2B5EF4-FFF2-40B4-BE49-F238E27FC236}">
                <a16:creationId xmlns:a16="http://schemas.microsoft.com/office/drawing/2014/main" id="{5B62705F-AD52-EB48-85F8-19E8F8A3F041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5F64F93-6F75-4CBE-AC1E-100205D8B4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61685"/>
            <a:ext cx="1402977" cy="14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3">
            <a:extLst>
              <a:ext uri="{FF2B5EF4-FFF2-40B4-BE49-F238E27FC236}">
                <a16:creationId xmlns:a16="http://schemas.microsoft.com/office/drawing/2014/main" id="{5136C463-1C86-4F37-956B-B08F161916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3529" y="344973"/>
            <a:ext cx="8457221" cy="102374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4400" b="1" i="0" baseline="0">
                <a:solidFill>
                  <a:srgbClr val="047AD7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4" name="Shape 78">
            <a:extLst>
              <a:ext uri="{FF2B5EF4-FFF2-40B4-BE49-F238E27FC236}">
                <a16:creationId xmlns:a16="http://schemas.microsoft.com/office/drawing/2014/main" id="{79E7BC5F-EB43-4E29-8E50-3226810A1997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817050" y="1730189"/>
            <a:ext cx="10553700" cy="4536141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rgbClr val="047A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1053C3-DA9C-49AB-9613-DC91C8A4E3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44" y="154803"/>
            <a:ext cx="1402977" cy="14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2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E56EFC27-FA59-43D5-817E-A7DA46668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588" y="344973"/>
            <a:ext cx="11012162" cy="102374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4400" b="1" i="0" baseline="0">
                <a:solidFill>
                  <a:srgbClr val="047A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Shape 78">
            <a:extLst>
              <a:ext uri="{FF2B5EF4-FFF2-40B4-BE49-F238E27FC236}">
                <a16:creationId xmlns:a16="http://schemas.microsoft.com/office/drawing/2014/main" id="{A56A451A-47B4-46C1-8071-AAA7B2F5D56C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358588" y="1721224"/>
            <a:ext cx="11012162" cy="4536141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rgbClr val="047A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743D129-E985-4B66-A210-D8780ECC35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876" y="5745491"/>
            <a:ext cx="1023747" cy="10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0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Templa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>
            <a:extLst>
              <a:ext uri="{FF2B5EF4-FFF2-40B4-BE49-F238E27FC236}">
                <a16:creationId xmlns:a16="http://schemas.microsoft.com/office/drawing/2014/main" id="{E56EFC27-FA59-43D5-817E-A7DA466684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588" y="344973"/>
            <a:ext cx="11012162" cy="102374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4400" b="1" i="0" baseline="0">
                <a:solidFill>
                  <a:srgbClr val="047A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Shape 78">
            <a:extLst>
              <a:ext uri="{FF2B5EF4-FFF2-40B4-BE49-F238E27FC236}">
                <a16:creationId xmlns:a16="http://schemas.microsoft.com/office/drawing/2014/main" id="{A56A451A-47B4-46C1-8071-AAA7B2F5D56C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358588" y="1721224"/>
            <a:ext cx="11012162" cy="4536141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rgbClr val="047AD7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743D129-E985-4B66-A210-D8780ECC35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876" y="5745491"/>
            <a:ext cx="1023747" cy="1023747"/>
          </a:xfrm>
          <a:prstGeom prst="rect">
            <a:avLst/>
          </a:prstGeom>
        </p:spPr>
      </p:pic>
      <p:pic>
        <p:nvPicPr>
          <p:cNvPr id="14" name="Immagine 13" descr="Immagine che contiene scuro&#10;&#10;Descrizione generata automaticamente">
            <a:extLst>
              <a:ext uri="{FF2B5EF4-FFF2-40B4-BE49-F238E27FC236}">
                <a16:creationId xmlns:a16="http://schemas.microsoft.com/office/drawing/2014/main" id="{B272190A-16F5-45DC-82F0-CF0AD39ABD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44" y="1721224"/>
            <a:ext cx="9445214" cy="492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51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A.I.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4E7B2027-1308-4A04-AA79-EEE0E28B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960" y="3276601"/>
            <a:ext cx="9138240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rgbClr val="047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6" name="Shape 78">
            <a:extLst>
              <a:ext uri="{FF2B5EF4-FFF2-40B4-BE49-F238E27FC236}">
                <a16:creationId xmlns:a16="http://schemas.microsoft.com/office/drawing/2014/main" id="{D8A84712-61B5-4377-94DF-86640067082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1" i="0" dirty="0">
                <a:solidFill>
                  <a:srgbClr val="047AD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/>
            <a:r>
              <a:rPr lang="en-US" dirty="0"/>
              <a:t>Section title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C7A982-2EB3-4003-9343-2F42225F20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876" y="5745491"/>
            <a:ext cx="1023747" cy="10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97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521823"/>
            <a:ext cx="11277600" cy="43760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D03135-245E-4757-B2CA-75BDE8011248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964" y="5343930"/>
            <a:ext cx="1402977" cy="14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9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546" r:id="rId2"/>
    <p:sldLayoutId id="2147484547" r:id="rId3"/>
    <p:sldLayoutId id="2147484548" r:id="rId4"/>
    <p:sldLayoutId id="2147484549" r:id="rId5"/>
    <p:sldLayoutId id="2147484511" r:id="rId6"/>
    <p:sldLayoutId id="2147484536" r:id="rId7"/>
    <p:sldLayoutId id="2147484537" r:id="rId8"/>
    <p:sldLayoutId id="2147484513" r:id="rId9"/>
    <p:sldLayoutId id="2147484523" r:id="rId10"/>
    <p:sldLayoutId id="2147484542" r:id="rId11"/>
    <p:sldLayoutId id="2147484544" r:id="rId12"/>
    <p:sldLayoutId id="2147484543" r:id="rId13"/>
    <p:sldLayoutId id="2147484541" r:id="rId14"/>
    <p:sldLayoutId id="2147484530" r:id="rId15"/>
    <p:sldLayoutId id="2147484534" r:id="rId16"/>
    <p:sldLayoutId id="2147484519" r:id="rId17"/>
    <p:sldLayoutId id="2147484532" r:id="rId18"/>
    <p:sldLayoutId id="2147484538" r:id="rId19"/>
    <p:sldLayoutId id="2147484539" r:id="rId20"/>
    <p:sldLayoutId id="2147484545" r:id="rId21"/>
    <p:sldLayoutId id="2147484540" r:id="rId22"/>
    <p:sldLayoutId id="2147484533" r:id="rId23"/>
    <p:sldLayoutId id="2147484520" r:id="rId24"/>
    <p:sldLayoutId id="2147484550" r:id="rId25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rgbClr val="047AD7"/>
          </a:solidFill>
          <a:latin typeface="+mj-lt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000" b="1" i="0" kern="1200" dirty="0" smtClean="0">
          <a:solidFill>
            <a:srgbClr val="047AD7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rgbClr val="047AD7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1800" b="0" i="0" kern="1200" dirty="0" smtClean="0">
          <a:solidFill>
            <a:srgbClr val="047AD7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600" b="0" i="0" kern="1200" dirty="0" smtClean="0">
          <a:solidFill>
            <a:srgbClr val="047AD7"/>
          </a:solidFill>
          <a:effectLst/>
          <a:latin typeface="Segoe UI" charset="0"/>
          <a:ea typeface="Segoe UI" charset="0"/>
          <a:cs typeface="Segoe UI" charset="0"/>
        </a:defRPr>
      </a:lvl4pPr>
      <a:lvl5pPr marL="125412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400" b="0" i="0" kern="1200" dirty="0">
          <a:solidFill>
            <a:srgbClr val="047AD7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pabuddhabhatt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JhqpF-5E10I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azure/devops-project/azure-devops-project-github#:~:text=Azure%20DevOps%20Starter%20presents%20a,You%20will%3A&amp;text=Commit%20changes%20to%20GitHub%20and%20automatically%20deploy%20them%20to%20Azure,-Examine%20the%20Azure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D7F-653A-494F-A715-E08A3E56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97647"/>
            <a:ext cx="11084859" cy="1402854"/>
          </a:xfrm>
        </p:spPr>
        <p:txBody>
          <a:bodyPr/>
          <a:lstStyle/>
          <a:p>
            <a:r>
              <a:rPr lang="en-GB" dirty="0"/>
              <a:t>Azure SQL Server &amp; DevOps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553D1E-D171-474C-ADAF-53615532ADF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199" y="5372664"/>
            <a:ext cx="10553699" cy="422162"/>
          </a:xfrm>
        </p:spPr>
        <p:txBody>
          <a:bodyPr/>
          <a:lstStyle/>
          <a:p>
            <a:r>
              <a:rPr lang="en-US" dirty="0" smtClean="0"/>
              <a:t>Alpa Buddhabhatti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B92901A-2CD4-4C73-AA91-5691EDFBC4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smtClean="0"/>
              <a:t>Azure Consultant at </a:t>
            </a:r>
            <a:r>
              <a:rPr lang="en-US" dirty="0"/>
              <a:t>C</a:t>
            </a:r>
            <a:r>
              <a:rPr lang="en-US" dirty="0" smtClean="0"/>
              <a:t>luster Reply 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Alpa Buddhabhatti | LinkedIn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DEB99-EE36-4674-B7A1-6DE5A0E98B70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US" dirty="0"/>
              <a:t>Session subtitle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46" y="339524"/>
            <a:ext cx="1648488" cy="1324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" y="212353"/>
            <a:ext cx="1913682" cy="1539794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B92901A-2CD4-4C73-AA91-5691EDFBC4AF}"/>
              </a:ext>
            </a:extLst>
          </p:cNvPr>
          <p:cNvSpPr txBox="1">
            <a:spLocks/>
          </p:cNvSpPr>
          <p:nvPr/>
        </p:nvSpPr>
        <p:spPr>
          <a:xfrm>
            <a:off x="457198" y="5854319"/>
            <a:ext cx="10553698" cy="3180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000" b="0" i="0" kern="120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rgbClr val="047AD7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rgbClr val="047AD7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rgbClr val="047AD7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rgbClr val="047AD7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Azure Consultant at Cluster Reply  </a:t>
            </a:r>
            <a:r>
              <a:rPr lang="en-GB" smtClean="0">
                <a:solidFill>
                  <a:schemeClr val="bg1"/>
                </a:solidFill>
                <a:hlinkClick r:id="rId3"/>
              </a:rPr>
              <a:t>Alpa Buddhabhatti | LinkedIn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7" y="212353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          </a:t>
            </a:r>
            <a:r>
              <a:rPr lang="en-US" sz="4400" dirty="0" smtClean="0"/>
              <a:t>4. DEMO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3" y="86949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5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C0E868-1684-43B8-AF27-B177A11C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DEMO – DACPAC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C0E868-1684-43B8-AF27-B177A11C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DEMO – VISUAL STUDIO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7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C0E868-1684-43B8-AF27-B177A11C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DEMO – BUILD PIPELINE (CI)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20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C0E868-1684-43B8-AF27-B177A11C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dirty="0"/>
              <a:t>. DEMO – RELEASE PIPELINE (CD)</a:t>
            </a:r>
          </a:p>
        </p:txBody>
      </p:sp>
    </p:spTree>
    <p:extLst>
      <p:ext uri="{BB962C8B-B14F-4D97-AF65-F5344CB8AC3E}">
        <p14:creationId xmlns:p14="http://schemas.microsoft.com/office/powerpoint/2010/main" val="12450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2800" b="0" dirty="0" smtClean="0"/>
              <a:t>DATPAC using  SSMS</a:t>
            </a:r>
          </a:p>
          <a:p>
            <a:pPr marL="514350" indent="-514350">
              <a:buAutoNum type="arabicPeriod"/>
            </a:pPr>
            <a:r>
              <a:rPr lang="en-US" sz="2800" b="0" dirty="0" smtClean="0"/>
              <a:t>Visual Studio solution </a:t>
            </a:r>
          </a:p>
          <a:p>
            <a:pPr marL="514350" indent="-514350">
              <a:buAutoNum type="arabicPeriod"/>
            </a:pPr>
            <a:r>
              <a:rPr lang="en-US" sz="2800" b="0" dirty="0" smtClean="0"/>
              <a:t>A </a:t>
            </a:r>
            <a:r>
              <a:rPr lang="en-US" sz="2800" b="0" dirty="0"/>
              <a:t>fully automated process of building </a:t>
            </a:r>
            <a:r>
              <a:rPr lang="en-US" sz="2800" b="0" dirty="0" smtClean="0"/>
              <a:t>- pipeline</a:t>
            </a:r>
            <a:endParaRPr lang="en-US" sz="2800" b="0" dirty="0"/>
          </a:p>
          <a:p>
            <a:pPr marL="514350" indent="-514350">
              <a:buAutoNum type="arabicPeriod"/>
            </a:pPr>
            <a:r>
              <a:rPr lang="en-US" sz="2800" b="0" dirty="0"/>
              <a:t>A fully automated process </a:t>
            </a:r>
            <a:r>
              <a:rPr lang="en-US" sz="2800" b="0" dirty="0" smtClean="0"/>
              <a:t>of releasing – pipeline</a:t>
            </a:r>
          </a:p>
          <a:p>
            <a:pPr marL="514350" indent="-514350">
              <a:buAutoNum type="arabicPeriod"/>
            </a:pPr>
            <a:r>
              <a:rPr lang="en-US" sz="2800" b="0" dirty="0" smtClean="0"/>
              <a:t>Deploy Azure Server &amp; Database in different environment</a:t>
            </a:r>
          </a:p>
          <a:p>
            <a:pPr marL="514350" indent="-514350">
              <a:buAutoNum type="arabicPeriod"/>
            </a:pPr>
            <a:r>
              <a:rPr lang="en-US" sz="2800" b="0" dirty="0" smtClean="0"/>
              <a:t>Azure Key Vault with CICD Pipeline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47" y="135188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5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BC8EF3A-E1A5-43B5-8CA5-36DF42D4C4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          Thank </a:t>
            </a:r>
            <a:r>
              <a:rPr lang="en-US" sz="4000" dirty="0"/>
              <a:t>you !!!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3" y="2068011"/>
            <a:ext cx="2704617" cy="25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BC8EF3A-E1A5-43B5-8CA5-36DF42D4C4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                     </a:t>
            </a:r>
          </a:p>
          <a:p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Q&amp;A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3" y="2099026"/>
            <a:ext cx="2970834" cy="254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1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>
                <a:hlinkClick r:id="rId2"/>
              </a:rPr>
              <a:t>Introduction to Azure DevOps - YouTube</a:t>
            </a:r>
            <a:r>
              <a:rPr lang="en-US" dirty="0" smtClean="0"/>
              <a:t>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23" y="190395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3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754" y="3107223"/>
            <a:ext cx="8457221" cy="1023747"/>
          </a:xfrm>
        </p:spPr>
        <p:txBody>
          <a:bodyPr/>
          <a:lstStyle/>
          <a:p>
            <a:r>
              <a:rPr lang="en-US" dirty="0" smtClean="0"/>
              <a:t>Part 1 – Set up SQL Project 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4" y="109015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18C62E-EBA3-49F1-BD6D-BEAB51AC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3A4C25-B6CC-414B-99DC-BFD33B84FD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924" y="1470577"/>
            <a:ext cx="11277599" cy="462944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What is Azure DevOps ?</a:t>
            </a:r>
          </a:p>
          <a:p>
            <a:pPr marL="457200" indent="-457200">
              <a:buAutoNum type="arabicPeriod"/>
            </a:pPr>
            <a:r>
              <a:rPr lang="en-US" dirty="0" smtClean="0"/>
              <a:t>Tools </a:t>
            </a:r>
          </a:p>
          <a:p>
            <a:pPr marL="457200" indent="-457200">
              <a:buAutoNum type="arabicPeriod"/>
            </a:pPr>
            <a:r>
              <a:rPr lang="en-US" dirty="0" smtClean="0"/>
              <a:t>What is .DACPAC file?</a:t>
            </a:r>
          </a:p>
          <a:p>
            <a:pPr marL="457200" indent="-457200">
              <a:buAutoNum type="arabicPeriod"/>
            </a:pPr>
            <a:r>
              <a:rPr lang="it-IT" dirty="0" smtClean="0"/>
              <a:t>DEMO</a:t>
            </a:r>
          </a:p>
          <a:p>
            <a:r>
              <a:rPr lang="it-IT" dirty="0" smtClean="0"/>
              <a:t>                        1. To </a:t>
            </a:r>
            <a:r>
              <a:rPr lang="it-IT" dirty="0"/>
              <a:t>Create .</a:t>
            </a:r>
            <a:r>
              <a:rPr lang="it-IT" dirty="0" smtClean="0"/>
              <a:t>DACPAC file</a:t>
            </a:r>
            <a:endParaRPr lang="it-IT" dirty="0"/>
          </a:p>
          <a:p>
            <a:r>
              <a:rPr lang="it-IT" dirty="0" smtClean="0"/>
              <a:t>                        2. </a:t>
            </a:r>
            <a:r>
              <a:rPr lang="it-IT" smtClean="0"/>
              <a:t>To Create Visul </a:t>
            </a:r>
            <a:r>
              <a:rPr lang="it-IT" dirty="0"/>
              <a:t>studio </a:t>
            </a:r>
            <a:r>
              <a:rPr lang="it-IT"/>
              <a:t>project </a:t>
            </a:r>
            <a:r>
              <a:rPr lang="it-IT" smtClean="0"/>
              <a:t>to impoty .dacpac file</a:t>
            </a:r>
            <a:endParaRPr lang="it-IT" dirty="0"/>
          </a:p>
          <a:p>
            <a:r>
              <a:rPr lang="en-US" dirty="0" smtClean="0"/>
              <a:t>                        3. Build </a:t>
            </a:r>
            <a:r>
              <a:rPr lang="en-US" dirty="0"/>
              <a:t>Pipeline - Azure SQL Server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4. Release </a:t>
            </a:r>
            <a:r>
              <a:rPr lang="en-US" dirty="0"/>
              <a:t>Pipeline – Azure SQL Server</a:t>
            </a:r>
          </a:p>
          <a:p>
            <a:endParaRPr lang="it-IT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334" y="5366794"/>
            <a:ext cx="1798959" cy="14282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318" y="5311000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SSMS - Create </a:t>
            </a:r>
            <a:r>
              <a:rPr lang="en-US" dirty="0" err="1" smtClean="0"/>
              <a:t>dacpac</a:t>
            </a:r>
            <a:r>
              <a:rPr lang="en-US" dirty="0" smtClean="0"/>
              <a:t> from </a:t>
            </a:r>
            <a:r>
              <a:rPr lang="en-US" dirty="0" err="1" smtClean="0"/>
              <a:t>on-premise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50" y="1971675"/>
            <a:ext cx="10136700" cy="4656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81" y="115898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6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</a:t>
            </a:r>
            <a:r>
              <a:rPr lang="en-US" dirty="0"/>
              <a:t>studio 2019 - Import .</a:t>
            </a:r>
            <a:r>
              <a:rPr lang="en-US" dirty="0" err="1"/>
              <a:t>dacpac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51" y="2571750"/>
            <a:ext cx="11079674" cy="3571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95" y="142905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0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2019 – Add project to source control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771775"/>
            <a:ext cx="4400550" cy="3257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5" y="127472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0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2019 – Publish 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1730189"/>
            <a:ext cx="9258301" cy="4699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21" y="0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2019 – Publish Repository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628775"/>
            <a:ext cx="9077325" cy="485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81" y="0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Repository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730189"/>
            <a:ext cx="8562975" cy="4536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4" y="86949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754" y="3107223"/>
            <a:ext cx="8457221" cy="1023747"/>
          </a:xfrm>
        </p:spPr>
        <p:txBody>
          <a:bodyPr/>
          <a:lstStyle/>
          <a:p>
            <a:r>
              <a:rPr lang="en-US" dirty="0" smtClean="0"/>
              <a:t>Part 2 – Set up Build Pipeline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8" y="96606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1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Build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14549"/>
            <a:ext cx="9967912" cy="4338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81" y="86949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Build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50" y="1730189"/>
            <a:ext cx="9672637" cy="4586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0" y="58024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Build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730189"/>
            <a:ext cx="7703625" cy="4838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22" y="46449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0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18C62E-EBA3-49F1-BD6D-BEAB51AC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3A4C25-B6CC-414B-99DC-BFD33B84FD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/>
              <a:t>In this session ,I will show how to create CICD pipelines for Azure </a:t>
            </a:r>
            <a:r>
              <a:rPr lang="en-US" b="0" dirty="0" err="1"/>
              <a:t>Sql</a:t>
            </a:r>
            <a:r>
              <a:rPr lang="en-US" b="0" dirty="0"/>
              <a:t> Server. Also will show demo to deploy Azure SQL Server in </a:t>
            </a:r>
            <a:r>
              <a:rPr lang="en-US" b="0" dirty="0" smtClean="0"/>
              <a:t>different environment. </a:t>
            </a:r>
            <a:r>
              <a:rPr lang="en-US" b="0" dirty="0"/>
              <a:t>This demo will also use the following technologies</a:t>
            </a:r>
            <a:r>
              <a:rPr lang="en-US" b="0" dirty="0" smtClean="0"/>
              <a:t>: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b="0" dirty="0" smtClean="0"/>
              <a:t>*Azure </a:t>
            </a:r>
            <a:r>
              <a:rPr lang="en-US" b="0" dirty="0"/>
              <a:t>Key Vault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*Azure </a:t>
            </a:r>
            <a:r>
              <a:rPr lang="en-US" b="0" dirty="0" smtClean="0"/>
              <a:t>SQL Server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The main goal of this session is to provide basic knowledge of Azure </a:t>
            </a:r>
            <a:r>
              <a:rPr lang="en-US" b="0" dirty="0" smtClean="0"/>
              <a:t>DevOps </a:t>
            </a:r>
            <a:r>
              <a:rPr lang="en-US" b="0" dirty="0"/>
              <a:t>so attendee will leave </a:t>
            </a:r>
            <a:r>
              <a:rPr lang="en-US" b="0" dirty="0" smtClean="0"/>
              <a:t>with Azure </a:t>
            </a:r>
            <a:r>
              <a:rPr lang="en-US" b="0" dirty="0"/>
              <a:t>DevOps knowledge how to apply this in different scenarios.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625" y="5301205"/>
            <a:ext cx="1744943" cy="1556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255" y="5301205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1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Build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4" y="1730189"/>
            <a:ext cx="8953499" cy="4897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61" y="86949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4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Build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257301"/>
            <a:ext cx="11132625" cy="520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27" y="86949"/>
            <a:ext cx="1913682" cy="11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Build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590675"/>
            <a:ext cx="8572500" cy="501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85" y="50881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Build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730189"/>
            <a:ext cx="9801225" cy="4917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15897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0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Build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1488421"/>
            <a:ext cx="11039475" cy="50196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3" y="86949"/>
            <a:ext cx="1913682" cy="14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8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Build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85975"/>
            <a:ext cx="10529887" cy="4541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2" y="9661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2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754" y="3107223"/>
            <a:ext cx="8457221" cy="1023747"/>
          </a:xfrm>
        </p:spPr>
        <p:txBody>
          <a:bodyPr/>
          <a:lstStyle/>
          <a:p>
            <a:r>
              <a:rPr lang="en-US" dirty="0" smtClean="0"/>
              <a:t>Part 3 – Set up Release Pipeline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53" y="88889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Release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50" y="1730189"/>
            <a:ext cx="9631875" cy="4213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70" y="58024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6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Release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514475"/>
            <a:ext cx="9367837" cy="4819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80" y="82538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Release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4" y="86949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it-IT" dirty="0" smtClean="0"/>
              <a:t>        </a:t>
            </a:r>
          </a:p>
          <a:p>
            <a:endParaRPr lang="it-IT" dirty="0"/>
          </a:p>
          <a:p>
            <a:r>
              <a:rPr lang="it-IT" sz="5400" dirty="0" smtClean="0"/>
              <a:t>        1. </a:t>
            </a:r>
            <a:r>
              <a:rPr lang="en-US" sz="5400" dirty="0"/>
              <a:t>What is Azure DevOps?</a:t>
            </a:r>
            <a:endParaRPr lang="it-IT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23" y="190395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dev.azure.com – Release Pipeline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</a:t>
            </a:r>
          </a:p>
          <a:p>
            <a:pPr marL="0" indent="0"/>
            <a:r>
              <a:rPr lang="en-US" dirty="0"/>
              <a:t> </a:t>
            </a:r>
            <a:r>
              <a:rPr lang="en-US" dirty="0" smtClean="0"/>
              <a:t>          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8" y="119755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3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What is Azure </a:t>
            </a:r>
            <a:r>
              <a:rPr lang="en-US" dirty="0" smtClean="0"/>
              <a:t>DevOps?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implified </a:t>
            </a:r>
            <a:r>
              <a:rPr lang="en-US" dirty="0"/>
              <a:t>process for creating a continuous integration (CI) and continuous delivery (CD) pipeline to Azure</a:t>
            </a:r>
            <a:r>
              <a:rPr lang="en-US" dirty="0" smtClean="0"/>
              <a:t>.</a:t>
            </a:r>
          </a:p>
          <a:p>
            <a:r>
              <a:rPr lang="en-US" b="0" dirty="0"/>
              <a:t>B</a:t>
            </a:r>
            <a:r>
              <a:rPr lang="en-US" b="0" dirty="0" smtClean="0"/>
              <a:t>ring </a:t>
            </a:r>
            <a:r>
              <a:rPr lang="en-US" b="0" dirty="0"/>
              <a:t>your existing code and Git repo,  </a:t>
            </a:r>
            <a:r>
              <a:rPr lang="en-US" b="0" dirty="0" smtClean="0"/>
              <a:t>Or select a sample </a:t>
            </a:r>
            <a:r>
              <a:rPr lang="en-US" b="0" dirty="0"/>
              <a:t>application. </a:t>
            </a:r>
            <a:endParaRPr lang="en-US" b="0" dirty="0" smtClean="0"/>
          </a:p>
          <a:p>
            <a:r>
              <a:rPr lang="en-US" b="0" dirty="0" err="1" smtClean="0"/>
              <a:t>Comit</a:t>
            </a:r>
            <a:r>
              <a:rPr lang="en-US" b="0" dirty="0" smtClean="0"/>
              <a:t> &amp; Push, provide Automation</a:t>
            </a:r>
            <a:endParaRPr lang="it-IT" b="0" dirty="0"/>
          </a:p>
          <a:p>
            <a:endParaRPr lang="it-IT" b="0" dirty="0"/>
          </a:p>
          <a:p>
            <a:r>
              <a:rPr lang="en-US" sz="2800" dirty="0">
                <a:hlinkClick r:id="rId2"/>
              </a:rPr>
              <a:t>Tutorial: Create a CI/CD pipeline for your existing code by using Azure DevOps Starter | Microsoft Docs</a:t>
            </a:r>
            <a:endParaRPr lang="it-IT" sz="2800" b="0" dirty="0"/>
          </a:p>
          <a:p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8" y="129389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5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it-IT" dirty="0" smtClean="0"/>
              <a:t>        </a:t>
            </a:r>
          </a:p>
          <a:p>
            <a:r>
              <a:rPr lang="it-IT" dirty="0" smtClean="0"/>
              <a:t>                                </a:t>
            </a:r>
            <a:r>
              <a:rPr lang="it-IT" sz="5400" dirty="0" smtClean="0"/>
              <a:t>2. </a:t>
            </a:r>
            <a:r>
              <a:rPr lang="en-US" sz="5400" dirty="0"/>
              <a:t>Tools </a:t>
            </a:r>
            <a:endParaRPr lang="it-IT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73" y="58024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it-IT" dirty="0"/>
              <a:t>SSMS (Microsoft Sql Server Management Studio)</a:t>
            </a:r>
          </a:p>
          <a:p>
            <a:r>
              <a:rPr lang="it-IT" dirty="0"/>
              <a:t>Visual </a:t>
            </a:r>
            <a:r>
              <a:rPr lang="it-IT" dirty="0" smtClean="0"/>
              <a:t>Studio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71" y="86949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dirty="0" smtClean="0"/>
              <a:t>          </a:t>
            </a:r>
            <a:r>
              <a:rPr lang="en-US" sz="4400" dirty="0" smtClean="0"/>
              <a:t>3. What is .DACPAC file?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72" y="123614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7EA36-8B55-496F-A5DB-7465AADF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29" y="309114"/>
            <a:ext cx="8457221" cy="1023747"/>
          </a:xfrm>
        </p:spPr>
        <p:txBody>
          <a:bodyPr/>
          <a:lstStyle/>
          <a:p>
            <a:r>
              <a:rPr lang="en-US" dirty="0" smtClean="0"/>
              <a:t>What is DACPAC ?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F97DCE-5CD3-47A2-B0AD-46857091795A}"/>
              </a:ext>
            </a:extLst>
          </p:cNvPr>
          <p:cNvSpPr>
            <a:spLocks noGrp="1"/>
          </p:cNvSpPr>
          <p:nvPr>
            <p:ph type="body" idx="7"/>
          </p:nvPr>
        </p:nvSpPr>
        <p:spPr>
          <a:xfrm>
            <a:off x="817049" y="1730189"/>
            <a:ext cx="11034291" cy="453614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Data-tier Application </a:t>
            </a:r>
            <a:r>
              <a:rPr lang="en-US" sz="2400" dirty="0" smtClean="0"/>
              <a:t>component </a:t>
            </a:r>
            <a:r>
              <a:rPr lang="en-US" sz="2400" dirty="0"/>
              <a:t>packages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Simplify </a:t>
            </a:r>
            <a:r>
              <a:rPr lang="en-US" sz="2400" dirty="0"/>
              <a:t>the </a:t>
            </a:r>
            <a:r>
              <a:rPr lang="en-US" sz="2400" dirty="0" smtClean="0"/>
              <a:t>development, </a:t>
            </a:r>
            <a:r>
              <a:rPr lang="en-US" sz="2400" dirty="0"/>
              <a:t>deployment and management of </a:t>
            </a:r>
            <a:r>
              <a:rPr lang="en-US" sz="2400" dirty="0" smtClean="0"/>
              <a:t>data-tie elements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</a:t>
            </a:r>
            <a:r>
              <a:rPr lang="en-US" sz="2400" dirty="0" smtClean="0"/>
              <a:t>ompressed </a:t>
            </a:r>
            <a:r>
              <a:rPr lang="en-US" sz="2400" dirty="0"/>
              <a:t>zip folder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model of the database designed (</a:t>
            </a:r>
            <a:r>
              <a:rPr lang="en-US" sz="2400" dirty="0" smtClean="0"/>
              <a:t>xml format)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</a:t>
            </a:r>
            <a:r>
              <a:rPr lang="en-US" sz="2400" dirty="0" smtClean="0"/>
              <a:t>etadata information of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</a:t>
            </a:r>
            <a:r>
              <a:rPr lang="en-US" sz="2400" dirty="0" smtClean="0"/>
              <a:t>oth </a:t>
            </a:r>
            <a:r>
              <a:rPr lang="en-US" sz="2400" dirty="0"/>
              <a:t>the schema of the data +</a:t>
            </a:r>
            <a:r>
              <a:rPr lang="en-US" sz="2400" dirty="0" smtClean="0"/>
              <a:t> </a:t>
            </a:r>
            <a:r>
              <a:rPr lang="en-US" sz="2400" dirty="0"/>
              <a:t>data </a:t>
            </a:r>
            <a:r>
              <a:rPr lang="en-US" sz="2400" dirty="0" smtClean="0"/>
              <a:t>records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40" y="81173"/>
            <a:ext cx="1913682" cy="15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2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 Dev Titles and Headers - 2018H2">
  <a:themeElements>
    <a:clrScheme name="AI Day 19">
      <a:dk1>
        <a:srgbClr val="FFFFFF"/>
      </a:dk1>
      <a:lt1>
        <a:srgbClr val="FF6A00"/>
      </a:lt1>
      <a:dk2>
        <a:srgbClr val="F2F2F2"/>
      </a:dk2>
      <a:lt2>
        <a:srgbClr val="AEAEAE"/>
      </a:lt2>
      <a:accent1>
        <a:srgbClr val="FF6A00"/>
      </a:accent1>
      <a:accent2>
        <a:srgbClr val="E66400"/>
      </a:accent2>
      <a:accent3>
        <a:srgbClr val="7F7F7F"/>
      </a:accent3>
      <a:accent4>
        <a:srgbClr val="000000"/>
      </a:accent4>
      <a:accent5>
        <a:srgbClr val="E9E9E9"/>
      </a:accent5>
      <a:accent6>
        <a:srgbClr val="AEAEAE"/>
      </a:accent6>
      <a:hlink>
        <a:srgbClr val="FF6A00"/>
      </a:hlink>
      <a:folHlink>
        <a:srgbClr val="FF6A00"/>
      </a:folHlink>
    </a:clrScheme>
    <a:fontScheme name="AI Day 19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585458D-29B4-46BB-AD7F-499F1F0F7F89}" vid="{CCBDB362-ACBD-46EB-887A-B1EEC379F3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0D7CADCFE5E348ACFAE3832C303840" ma:contentTypeVersion="2" ma:contentTypeDescription="Create a new document." ma:contentTypeScope="" ma:versionID="633b0979296f1ed1c69f243239c6b35f">
  <xsd:schema xmlns:xsd="http://www.w3.org/2001/XMLSchema" xmlns:xs="http://www.w3.org/2001/XMLSchema" xmlns:p="http://schemas.microsoft.com/office/2006/metadata/properties" xmlns:ns2="00e0c6ab-2e1e-446e-8cd4-dc4d1cc239d2" targetNamespace="http://schemas.microsoft.com/office/2006/metadata/properties" ma:root="true" ma:fieldsID="2fb82ef2dbc616c6e96786f58783f5ba" ns2:_="">
    <xsd:import namespace="00e0c6ab-2e1e-446e-8cd4-dc4d1cc239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0c6ab-2e1e-446e-8cd4-dc4d1cc23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17DFBD-4751-428F-B38C-3EB5F02CAA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e0c6ab-2e1e-446e-8cd4-dc4d1cc239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70D356-E601-4D10-90F6-536FDCA3FCED}">
  <ds:schemaRefs>
    <ds:schemaRef ds:uri="http://www.w3.org/XML/1998/namespace"/>
    <ds:schemaRef ds:uri="00e0c6ab-2e1e-446e-8cd4-dc4d1cc239d2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85C8949-12A8-4D3A-8B80-D82110DA80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AIDay19</Template>
  <TotalTime>0</TotalTime>
  <Words>548</Words>
  <Application>Microsoft Office PowerPoint</Application>
  <PresentationFormat>Widescreen</PresentationFormat>
  <Paragraphs>134</Paragraphs>
  <Slides>40</Slides>
  <Notes>1</Notes>
  <HiddenSlides>23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Black</vt:lpstr>
      <vt:lpstr>Calibri</vt:lpstr>
      <vt:lpstr>Segoe UI</vt:lpstr>
      <vt:lpstr>Segoe UI Black</vt:lpstr>
      <vt:lpstr>Segoe UI Semibold</vt:lpstr>
      <vt:lpstr>Azure Dev Titles and Headers - 2018H2</vt:lpstr>
      <vt:lpstr>Azure SQL Server &amp; DevOps</vt:lpstr>
      <vt:lpstr>Agenda</vt:lpstr>
      <vt:lpstr>Abstract</vt:lpstr>
      <vt:lpstr>PowerPoint Presentation</vt:lpstr>
      <vt:lpstr>What is Azure DevOps?</vt:lpstr>
      <vt:lpstr>PowerPoint Presentation</vt:lpstr>
      <vt:lpstr>Tools </vt:lpstr>
      <vt:lpstr> </vt:lpstr>
      <vt:lpstr>What is DACPAC ?</vt:lpstr>
      <vt:lpstr> </vt:lpstr>
      <vt:lpstr>4. DEMO – DACPAC CREATION</vt:lpstr>
      <vt:lpstr>4. DEMO – VISUAL STUDIO SOLUTION</vt:lpstr>
      <vt:lpstr>4. DEMO – BUILD PIPELINE (CI)</vt:lpstr>
      <vt:lpstr>4. DEMO – RELEASE PIPELINE (CD)</vt:lpstr>
      <vt:lpstr>Conclusion</vt:lpstr>
      <vt:lpstr>PowerPoint Presentation</vt:lpstr>
      <vt:lpstr>PowerPoint Presentation</vt:lpstr>
      <vt:lpstr>Resources </vt:lpstr>
      <vt:lpstr>Part 1 – Set up SQL Project </vt:lpstr>
      <vt:lpstr>SSMS - Create dacpac from on-premise database</vt:lpstr>
      <vt:lpstr>Visual studio 2019 - Import .dacpac</vt:lpstr>
      <vt:lpstr>Visual studio 2019 – Add project to source control</vt:lpstr>
      <vt:lpstr>Visual studio 2019 – Publish Git Repo</vt:lpstr>
      <vt:lpstr>Visual studio 2019 – Publish Repository</vt:lpstr>
      <vt:lpstr>dev.azure.com – Repository</vt:lpstr>
      <vt:lpstr>Part 2 – Set up Build Pipeline</vt:lpstr>
      <vt:lpstr>dev.azure.com – Build Pipeline</vt:lpstr>
      <vt:lpstr>dev.azure.com – Build Pipeline</vt:lpstr>
      <vt:lpstr>dev.azure.com – Build Pipeline</vt:lpstr>
      <vt:lpstr>dev.azure.com – Build Pipeline</vt:lpstr>
      <vt:lpstr>dev.azure.com – Build Pipeline</vt:lpstr>
      <vt:lpstr>dev.azure.com – Build Pipeline</vt:lpstr>
      <vt:lpstr>dev.azure.com – Build Pipeline</vt:lpstr>
      <vt:lpstr>dev.azure.com – Build Pipeline</vt:lpstr>
      <vt:lpstr>dev.azure.com – Build Pipeline</vt:lpstr>
      <vt:lpstr>Part 3 – Set up Release Pipeline</vt:lpstr>
      <vt:lpstr>dev.azure.com – Release Pipeline</vt:lpstr>
      <vt:lpstr>dev.azure.com – Release Pipeline</vt:lpstr>
      <vt:lpstr>dev.azure.com – Release</vt:lpstr>
      <vt:lpstr>dev.azure.com – Release Pipeline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:description>Version 1.0a</dc:description>
  <cp:lastModifiedBy/>
  <cp:revision>1</cp:revision>
  <dcterms:created xsi:type="dcterms:W3CDTF">2019-09-06T12:42:37Z</dcterms:created>
  <dcterms:modified xsi:type="dcterms:W3CDTF">2022-01-18T20:18:55Z</dcterms:modified>
  <cp:category>Azure Developer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0x010100570D7CADCFE5E348ACFAE3832C303840</vt:lpwstr>
  </property>
  <property fmtid="{D5CDD505-2E9C-101B-9397-08002B2CF9AE}" pid="3" name="_dlc_DocIdItemGuid">
    <vt:lpwstr>5c666594-0833-4b9d-a1f0-8c3737583105</vt:lpwstr>
  </property>
  <property fmtid="{D5CDD505-2E9C-101B-9397-08002B2CF9AE}" pid="4" name="MSIP_Label_87867195-f2b8-4ac2-b0b6-6bb73cb33afc_Enabled">
    <vt:lpwstr>True</vt:lpwstr>
  </property>
  <property fmtid="{D5CDD505-2E9C-101B-9397-08002B2CF9AE}" pid="5" name="MSIP_Label_87867195-f2b8-4ac2-b0b6-6bb73cb33afc_SiteId">
    <vt:lpwstr>72f988bf-86f1-41af-91ab-2d7cd011db47</vt:lpwstr>
  </property>
  <property fmtid="{D5CDD505-2E9C-101B-9397-08002B2CF9AE}" pid="6" name="MSIP_Label_87867195-f2b8-4ac2-b0b6-6bb73cb33afc_Owner">
    <vt:lpwstr>cliffsim@microsoft.com</vt:lpwstr>
  </property>
  <property fmtid="{D5CDD505-2E9C-101B-9397-08002B2CF9AE}" pid="7" name="MSIP_Label_87867195-f2b8-4ac2-b0b6-6bb73cb33afc_SetDate">
    <vt:lpwstr>2018-03-09T21:22:51.4106408Z</vt:lpwstr>
  </property>
  <property fmtid="{D5CDD505-2E9C-101B-9397-08002B2CF9AE}" pid="8" name="MSIP_Label_87867195-f2b8-4ac2-b0b6-6bb73cb33afc_Name">
    <vt:lpwstr>Public</vt:lpwstr>
  </property>
  <property fmtid="{D5CDD505-2E9C-101B-9397-08002B2CF9AE}" pid="9" name="MSIP_Label_87867195-f2b8-4ac2-b0b6-6bb73cb33afc_Application">
    <vt:lpwstr>Microsoft Azure Information Protection</vt:lpwstr>
  </property>
  <property fmtid="{D5CDD505-2E9C-101B-9397-08002B2CF9AE}" pid="10" name="MSIP_Label_87867195-f2b8-4ac2-b0b6-6bb73cb33afc_Extended_MSFT_Method">
    <vt:lpwstr>Manual</vt:lpwstr>
  </property>
  <property fmtid="{D5CDD505-2E9C-101B-9397-08002B2CF9AE}" pid="11" name="Sensitivity">
    <vt:lpwstr>Public</vt:lpwstr>
  </property>
</Properties>
</file>